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87" r:id="rId2"/>
    <p:sldId id="286" r:id="rId3"/>
    <p:sldId id="256" r:id="rId4"/>
    <p:sldId id="279" r:id="rId5"/>
    <p:sldId id="263" r:id="rId6"/>
    <p:sldId id="267" r:id="rId7"/>
    <p:sldId id="264" r:id="rId8"/>
    <p:sldId id="270" r:id="rId9"/>
    <p:sldId id="260" r:id="rId10"/>
    <p:sldId id="271" r:id="rId11"/>
    <p:sldId id="273" r:id="rId12"/>
    <p:sldId id="265" r:id="rId13"/>
    <p:sldId id="268" r:id="rId14"/>
    <p:sldId id="272" r:id="rId15"/>
    <p:sldId id="284" r:id="rId16"/>
    <p:sldId id="285" r:id="rId17"/>
    <p:sldId id="269" r:id="rId18"/>
    <p:sldId id="283" r:id="rId19"/>
    <p:sldId id="278" r:id="rId20"/>
    <p:sldId id="282" r:id="rId21"/>
    <p:sldId id="275" r:id="rId22"/>
    <p:sldId id="276" r:id="rId23"/>
    <p:sldId id="259" r:id="rId24"/>
    <p:sldId id="258" r:id="rId25"/>
    <p:sldId id="257" r:id="rId26"/>
    <p:sldId id="281" r:id="rId27"/>
    <p:sldId id="280" r:id="rId28"/>
    <p:sldId id="266" r:id="rId29"/>
    <p:sldId id="261" r:id="rId30"/>
    <p:sldId id="274" r:id="rId31"/>
    <p:sldId id="262"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60"/>
  </p:normalViewPr>
  <p:slideViewPr>
    <p:cSldViewPr snapToGrid="0">
      <p:cViewPr varScale="1">
        <p:scale>
          <a:sx n="75" d="100"/>
          <a:sy n="75" d="100"/>
        </p:scale>
        <p:origin x="648" y="41"/>
      </p:cViewPr>
      <p:guideLst/>
    </p:cSldViewPr>
  </p:slideViewPr>
  <p:notesTextViewPr>
    <p:cViewPr>
      <p:scale>
        <a:sx n="1" d="1"/>
        <a:sy n="1" d="1"/>
      </p:scale>
      <p:origin x="0" y="0"/>
    </p:cViewPr>
  </p:notesTextViewPr>
  <p:sorterViewPr>
    <p:cViewPr>
      <p:scale>
        <a:sx n="50" d="100"/>
        <a:sy n="50" d="100"/>
      </p:scale>
      <p:origin x="0" y="-2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2BD62A9-7936-4ECA-9A91-DF76A8040C9E}" type="datetimeFigureOut">
              <a:rPr lang="en-US" smtClean="0"/>
              <a:t>5/28/2016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30A3C2-3B54-4C1D-A2F2-E60FB9BABC9C}" type="slidenum">
              <a:rPr lang="en-US" smtClean="0"/>
              <a:t>‹#›</a:t>
            </a:fld>
            <a:endParaRPr lang="en-US"/>
          </a:p>
        </p:txBody>
      </p:sp>
    </p:spTree>
    <p:extLst>
      <p:ext uri="{BB962C8B-B14F-4D97-AF65-F5344CB8AC3E}">
        <p14:creationId xmlns:p14="http://schemas.microsoft.com/office/powerpoint/2010/main" val="16603669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C7842EFC-85F8-44E8-9F75-7FBD56C07DC1}" type="datetimeFigureOut">
              <a:rPr lang="en-US" smtClean="0"/>
              <a:t>5/28/2016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ECEB2E0C-67A2-47CA-BE37-B6613D61547B}" type="slidenum">
              <a:rPr lang="en-US" smtClean="0"/>
              <a:t>‹#›</a:t>
            </a:fld>
            <a:endParaRPr lang="en-US"/>
          </a:p>
        </p:txBody>
      </p:sp>
    </p:spTree>
    <p:extLst>
      <p:ext uri="{BB962C8B-B14F-4D97-AF65-F5344CB8AC3E}">
        <p14:creationId xmlns:p14="http://schemas.microsoft.com/office/powerpoint/2010/main" val="40479384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594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063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2E7C4B-8786-4BFF-BCC0-532DEC6FB630}" type="datetime1">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100424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FB04D-0945-4292-B7C7-2D7B1F3DD2A3}" type="datetime1">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65517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8AD88D-720D-403C-B750-37960D2CFF52}" type="datetime1">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345991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593CD-D834-4314-B253-1CE3D53F3770}" type="datetime1">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117958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9821B-066A-421B-8596-124A1B723C7E}" type="datetime1">
              <a:rPr lang="en-US" smtClean="0"/>
              <a:t>5/28/2016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272617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51232-1612-489B-9CA4-56ECAB6DB653}" type="datetime1">
              <a:rPr lang="en-US" smtClean="0"/>
              <a:t>5/28/2016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130417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5BAE20-F552-4753-8886-E0E96B503A0A}" type="datetime1">
              <a:rPr lang="en-US" smtClean="0"/>
              <a:t>5/28/2016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264398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4B8012-7973-4ADF-BA0A-1DB4EFBB6F67}" type="datetime1">
              <a:rPr lang="en-US" smtClean="0"/>
              <a:t>5/28/2016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312213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59564-2089-4F2D-8A4B-84CDB797680E}" type="datetime1">
              <a:rPr lang="en-US" smtClean="0"/>
              <a:t>5/28/2016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86125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41757-6961-4EF8-9ABC-6D5BBBB9D1FA}" type="datetime1">
              <a:rPr lang="en-US" smtClean="0"/>
              <a:t>5/28/2016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224982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93392-3436-4A19-BB5F-DDE39A13166B}" type="datetime1">
              <a:rPr lang="en-US" smtClean="0"/>
              <a:t>5/28/2016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3E5B4-3DD3-4DAD-9F3C-F3A8685A37AE}" type="slidenum">
              <a:rPr lang="en-US" smtClean="0"/>
              <a:t>‹#›</a:t>
            </a:fld>
            <a:endParaRPr lang="en-US" dirty="0"/>
          </a:p>
        </p:txBody>
      </p:sp>
    </p:spTree>
    <p:extLst>
      <p:ext uri="{BB962C8B-B14F-4D97-AF65-F5344CB8AC3E}">
        <p14:creationId xmlns:p14="http://schemas.microsoft.com/office/powerpoint/2010/main" val="202758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480F2-4403-4CAD-9AC3-40FB78782DBD}" type="datetime1">
              <a:rPr lang="en-US" smtClean="0"/>
              <a:t>5/28/2016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3E5B4-3DD3-4DAD-9F3C-F3A8685A37AE}" type="slidenum">
              <a:rPr lang="en-US" smtClean="0"/>
              <a:t>‹#›</a:t>
            </a:fld>
            <a:endParaRPr lang="en-US" dirty="0"/>
          </a:p>
        </p:txBody>
      </p:sp>
    </p:spTree>
    <p:extLst>
      <p:ext uri="{BB962C8B-B14F-4D97-AF65-F5344CB8AC3E}">
        <p14:creationId xmlns:p14="http://schemas.microsoft.com/office/powerpoint/2010/main" val="1044365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0886" y="1076552"/>
            <a:ext cx="6858000" cy="1655762"/>
          </a:xfrm>
        </p:spPr>
        <p:txBody>
          <a:bodyPr/>
          <a:lstStyle/>
          <a:p>
            <a:r>
              <a:rPr lang="en-US" b="1" dirty="0" smtClean="0"/>
              <a:t>Organismal card sorting activity</a:t>
            </a:r>
          </a:p>
          <a:p>
            <a:endParaRPr lang="en-US" dirty="0"/>
          </a:p>
          <a:p>
            <a:r>
              <a:rPr lang="en-US" dirty="0" smtClean="0"/>
              <a:t>Small groups and whole-class discussion</a:t>
            </a:r>
            <a:endParaRPr lang="en-US" dirty="0"/>
          </a:p>
        </p:txBody>
      </p:sp>
    </p:spTree>
    <p:extLst>
      <p:ext uri="{BB962C8B-B14F-4D97-AF65-F5344CB8AC3E}">
        <p14:creationId xmlns:p14="http://schemas.microsoft.com/office/powerpoint/2010/main" val="124472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igglingaround.com/wp-content/uploads/2011/01/Mold-a-type-of-fungus-grows-on-many-foods.jpeg"/>
          <p:cNvPicPr>
            <a:picLocks noChangeAspect="1" noChangeArrowheads="1"/>
          </p:cNvPicPr>
          <p:nvPr/>
        </p:nvPicPr>
        <p:blipFill rotWithShape="1">
          <a:blip r:embed="rId2">
            <a:extLst>
              <a:ext uri="{28A0092B-C50C-407E-A947-70E740481C1C}">
                <a14:useLocalDpi xmlns:a14="http://schemas.microsoft.com/office/drawing/2010/main" val="0"/>
              </a:ext>
            </a:extLst>
          </a:blip>
          <a:srcRect t="16524" b="13557"/>
          <a:stretch/>
        </p:blipFill>
        <p:spPr bwMode="auto">
          <a:xfrm>
            <a:off x="2115001" y="2286000"/>
            <a:ext cx="4940625" cy="345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smtClean="0"/>
              <a:t>mold</a:t>
            </a:r>
            <a:endParaRPr lang="en-US" sz="4800" dirty="0"/>
          </a:p>
        </p:txBody>
      </p:sp>
      <p:cxnSp>
        <p:nvCxnSpPr>
          <p:cNvPr id="4" name="Straight Arrow Connector 3"/>
          <p:cNvCxnSpPr/>
          <p:nvPr/>
        </p:nvCxnSpPr>
        <p:spPr>
          <a:xfrm>
            <a:off x="4913086" y="1584089"/>
            <a:ext cx="217714" cy="1594540"/>
          </a:xfrm>
          <a:prstGeom prst="straightConnector1">
            <a:avLst/>
          </a:prstGeom>
          <a:ln w="571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87371" y="1584089"/>
            <a:ext cx="289085" cy="1768711"/>
          </a:xfrm>
          <a:prstGeom prst="straightConnector1">
            <a:avLst/>
          </a:prstGeom>
          <a:ln w="571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17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iucn.ekoo.se/assets/uploads/8b94d-Ophiocordyceps-sinensis2.jpg"/>
          <p:cNvPicPr>
            <a:picLocks noChangeAspect="1" noChangeArrowheads="1"/>
          </p:cNvPicPr>
          <p:nvPr/>
        </p:nvPicPr>
        <p:blipFill rotWithShape="1">
          <a:blip r:embed="rId2">
            <a:extLst>
              <a:ext uri="{28A0092B-C50C-407E-A947-70E740481C1C}">
                <a14:useLocalDpi xmlns:a14="http://schemas.microsoft.com/office/drawing/2010/main" val="0"/>
              </a:ext>
            </a:extLst>
          </a:blip>
          <a:srcRect t="12560"/>
          <a:stretch/>
        </p:blipFill>
        <p:spPr bwMode="auto">
          <a:xfrm>
            <a:off x="2940341" y="1645919"/>
            <a:ext cx="3441469" cy="45138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a:t>c</a:t>
            </a:r>
            <a:r>
              <a:rPr lang="en-US" sz="4800" dirty="0" smtClean="0"/>
              <a:t>aterpillar fungus</a:t>
            </a:r>
            <a:endParaRPr lang="en-US" sz="4800" dirty="0"/>
          </a:p>
        </p:txBody>
      </p:sp>
      <p:cxnSp>
        <p:nvCxnSpPr>
          <p:cNvPr id="7" name="Straight Arrow Connector 6"/>
          <p:cNvCxnSpPr/>
          <p:nvPr/>
        </p:nvCxnSpPr>
        <p:spPr>
          <a:xfrm flipH="1">
            <a:off x="4823230" y="2701636"/>
            <a:ext cx="2641600" cy="144484"/>
          </a:xfrm>
          <a:prstGeom prst="straightConnector1">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8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2.web.britannica.com/eb-media/26/426x240x181126-049-B4268793.jpg.pagespeed.ic.KYZiMWsu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32" y="1886858"/>
            <a:ext cx="7482094" cy="42152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15677" y="568372"/>
            <a:ext cx="2374069" cy="841541"/>
          </a:xfrm>
          <a:prstGeom prst="rect">
            <a:avLst/>
          </a:prstGeom>
          <a:noFill/>
        </p:spPr>
        <p:txBody>
          <a:bodyPr wrap="square" lIns="101881" tIns="50941" rIns="101881" bIns="50941" rtlCol="0">
            <a:spAutoFit/>
          </a:bodyPr>
          <a:lstStyle/>
          <a:p>
            <a:pPr algn="ctr"/>
            <a:r>
              <a:rPr lang="en-US" sz="4800" dirty="0" err="1" smtClean="0"/>
              <a:t>volvox</a:t>
            </a:r>
            <a:endParaRPr lang="en-US" sz="4800" dirty="0"/>
          </a:p>
        </p:txBody>
      </p:sp>
    </p:spTree>
    <p:extLst>
      <p:ext uri="{BB962C8B-B14F-4D97-AF65-F5344CB8AC3E}">
        <p14:creationId xmlns:p14="http://schemas.microsoft.com/office/powerpoint/2010/main" val="238530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d1o50x50snmhul.cloudfront.net/wp-content/uploads/2014/07/mg22329780.700-1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717" y="1603829"/>
            <a:ext cx="5846853" cy="4480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8766" y="655462"/>
            <a:ext cx="4677290" cy="841541"/>
          </a:xfrm>
          <a:prstGeom prst="rect">
            <a:avLst/>
          </a:prstGeom>
          <a:noFill/>
        </p:spPr>
        <p:txBody>
          <a:bodyPr wrap="square" lIns="101881" tIns="50941" rIns="101881" bIns="50941" rtlCol="0">
            <a:spAutoFit/>
          </a:bodyPr>
          <a:lstStyle/>
          <a:p>
            <a:pPr algn="ctr"/>
            <a:r>
              <a:rPr lang="en-US" sz="4800" dirty="0" smtClean="0"/>
              <a:t>kelp</a:t>
            </a:r>
            <a:endParaRPr lang="en-US" sz="4800" dirty="0"/>
          </a:p>
        </p:txBody>
      </p:sp>
    </p:spTree>
    <p:extLst>
      <p:ext uri="{BB962C8B-B14F-4D97-AF65-F5344CB8AC3E}">
        <p14:creationId xmlns:p14="http://schemas.microsoft.com/office/powerpoint/2010/main" val="17882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bonamour.com/wp-content/uploads/2015/02/rice-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86" y="1870363"/>
            <a:ext cx="6077511" cy="3789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smtClean="0"/>
              <a:t>rice</a:t>
            </a:r>
            <a:endParaRPr lang="en-US" sz="4800" dirty="0"/>
          </a:p>
        </p:txBody>
      </p:sp>
    </p:spTree>
    <p:extLst>
      <p:ext uri="{BB962C8B-B14F-4D97-AF65-F5344CB8AC3E}">
        <p14:creationId xmlns:p14="http://schemas.microsoft.com/office/powerpoint/2010/main" val="304286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orchidflowers.files.wordpress.com/2011/08/orch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858" y="2012372"/>
            <a:ext cx="5544589" cy="41584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smtClean="0"/>
              <a:t>orchid</a:t>
            </a:r>
            <a:endParaRPr lang="en-US" sz="4800" dirty="0"/>
          </a:p>
        </p:txBody>
      </p:sp>
    </p:spTree>
    <p:extLst>
      <p:ext uri="{BB962C8B-B14F-4D97-AF65-F5344CB8AC3E}">
        <p14:creationId xmlns:p14="http://schemas.microsoft.com/office/powerpoint/2010/main" val="37135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3.imimg.com/data3/AF/OK/MY-920103/foxtail-palm-tree-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759" y="1679171"/>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138" y="564678"/>
            <a:ext cx="4677290" cy="841541"/>
          </a:xfrm>
          <a:prstGeom prst="rect">
            <a:avLst/>
          </a:prstGeom>
          <a:noFill/>
        </p:spPr>
        <p:txBody>
          <a:bodyPr wrap="square" lIns="101881" tIns="50941" rIns="101881" bIns="50941" rtlCol="0">
            <a:spAutoFit/>
          </a:bodyPr>
          <a:lstStyle/>
          <a:p>
            <a:pPr algn="ctr"/>
            <a:r>
              <a:rPr lang="en-US" sz="4800" dirty="0" smtClean="0"/>
              <a:t>palm</a:t>
            </a:r>
            <a:endParaRPr lang="en-US" sz="4800" dirty="0"/>
          </a:p>
        </p:txBody>
      </p:sp>
    </p:spTree>
    <p:extLst>
      <p:ext uri="{BB962C8B-B14F-4D97-AF65-F5344CB8AC3E}">
        <p14:creationId xmlns:p14="http://schemas.microsoft.com/office/powerpoint/2010/main" val="298392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d262ilb51hltx0.cloudfront.net/max/600/1*n7qHmMEseKedTRdrgHd91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681" y="1741516"/>
            <a:ext cx="5715000" cy="4295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smtClean="0"/>
              <a:t>mango</a:t>
            </a:r>
            <a:endParaRPr lang="en-US" sz="4800" dirty="0"/>
          </a:p>
        </p:txBody>
      </p:sp>
    </p:spTree>
    <p:extLst>
      <p:ext uri="{BB962C8B-B14F-4D97-AF65-F5344CB8AC3E}">
        <p14:creationId xmlns:p14="http://schemas.microsoft.com/office/powerpoint/2010/main" val="217951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blogthebeach.best-of-st-pete-beach.com/wp-content/uploads/2010/03/P10003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68" t="4769" r="17032" b="28614"/>
          <a:stretch/>
        </p:blipFill>
        <p:spPr bwMode="auto">
          <a:xfrm>
            <a:off x="581947" y="2252750"/>
            <a:ext cx="4779762" cy="326690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img.free-gazo.com/wp-content/uploads/1973/10/7817170f43c2d11e09979d31f59b11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415" y="1890280"/>
            <a:ext cx="2907612" cy="3878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smtClean="0"/>
              <a:t>conch</a:t>
            </a:r>
            <a:endParaRPr lang="en-US" sz="4800" dirty="0"/>
          </a:p>
        </p:txBody>
      </p:sp>
    </p:spTree>
    <p:extLst>
      <p:ext uri="{BB962C8B-B14F-4D97-AF65-F5344CB8AC3E}">
        <p14:creationId xmlns:p14="http://schemas.microsoft.com/office/powerpoint/2010/main" val="226395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tarfish.ch/Fotos/echinoderms-Stachelhauter/seacucumbers-Seewalzen/Bohadschia-argus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42" t="9955"/>
          <a:stretch/>
        </p:blipFill>
        <p:spPr bwMode="auto">
          <a:xfrm>
            <a:off x="2161309" y="2197176"/>
            <a:ext cx="5153891" cy="39296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a:t>s</a:t>
            </a:r>
            <a:r>
              <a:rPr lang="en-US" sz="4800" dirty="0" smtClean="0"/>
              <a:t>ea cucumber</a:t>
            </a:r>
            <a:endParaRPr lang="en-US" sz="4800" dirty="0"/>
          </a:p>
        </p:txBody>
      </p:sp>
    </p:spTree>
    <p:extLst>
      <p:ext uri="{BB962C8B-B14F-4D97-AF65-F5344CB8AC3E}">
        <p14:creationId xmlns:p14="http://schemas.microsoft.com/office/powerpoint/2010/main" val="99624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3" y="783771"/>
            <a:ext cx="8563428" cy="5827486"/>
          </a:xfrm>
          <a:prstGeom prst="rect">
            <a:avLst/>
          </a:prstGeom>
          <a:noFill/>
        </p:spPr>
        <p:txBody>
          <a:bodyPr wrap="square" rtlCol="0">
            <a:noAutofit/>
          </a:bodyPr>
          <a:lstStyle/>
          <a:p>
            <a:r>
              <a:rPr lang="en-US" sz="1400" dirty="0" smtClean="0"/>
              <a:t>Notes for instructor:</a:t>
            </a:r>
          </a:p>
          <a:p>
            <a:endParaRPr lang="en-US" sz="1400" dirty="0"/>
          </a:p>
          <a:p>
            <a:r>
              <a:rPr lang="en-US" sz="1400" dirty="0" smtClean="0"/>
              <a:t>Print out enough card sets (small size) for groups of 3-4 students. Print out one large set of cards (large enough to be visible for the whole room).</a:t>
            </a:r>
          </a:p>
          <a:p>
            <a:endParaRPr lang="en-US" sz="1400" dirty="0"/>
          </a:p>
          <a:p>
            <a:r>
              <a:rPr lang="en-US" sz="1400" dirty="0" smtClean="0"/>
              <a:t>Have groups spend ~10 minutes sorting the cards. Emphasize that there is NO right or wrong answer. If they don’t know what the organism is, they shouldn’t look it up – they need to sort it based on the attributes visible in the photo. Groups must document why they’ve chosen the categories they have (ex: lives on water vs. land, things I like to eat vs. not, things with eyes vs. not).</a:t>
            </a:r>
          </a:p>
          <a:p>
            <a:endParaRPr lang="en-US" sz="1400" dirty="0"/>
          </a:p>
          <a:p>
            <a:r>
              <a:rPr lang="en-US" sz="1400" dirty="0" smtClean="0"/>
              <a:t>When most groups are nearly done, use the large cards on a whiteboard or a wall to generate categories that the whole class agrees upon. Choose one organism (I like to start with a weird one, like the kiwi bird), and choose one group to come up to the front of the class. Ask them what they grouped with it. Based on their answer, ask the rest of the class whether they agree, or whether they’d like to propose an alternative. Can use this method to emphasize many of the challenges of creating phylogenies, both historically and currently. Should also emphasize the idea of reaching a </a:t>
            </a:r>
            <a:r>
              <a:rPr lang="en-US" sz="1400" u="sng" dirty="0" smtClean="0"/>
              <a:t>consensus</a:t>
            </a:r>
            <a:r>
              <a:rPr lang="en-US" sz="1400" i="1" dirty="0"/>
              <a:t> </a:t>
            </a:r>
            <a:r>
              <a:rPr lang="en-US" sz="1400" dirty="0" smtClean="0"/>
              <a:t>as a class (and not the “truth”) to show how biology actually works. Depending on students’ prior knowledge, can interject new information to guide the discussion (or choose a student who will know the information) – for example, if many students agree that jellyfish and sharks are related, tell them that you’ve done some dissections on the jellyfish specimen, and found that they lack a brain. </a:t>
            </a:r>
            <a:endParaRPr lang="en-US" sz="1400" dirty="0"/>
          </a:p>
          <a:p>
            <a:endParaRPr lang="en-US" sz="1400" dirty="0" smtClean="0"/>
          </a:p>
          <a:p>
            <a:r>
              <a:rPr lang="en-US" sz="1400" dirty="0" smtClean="0"/>
              <a:t>This activity is most useful before starting a discussion of the actual current phylogeny of life – it allows students to explicitly confront their own assumptions about living things before memorizing how biologists categorize life. It also presents them with some of the real challenges of categorization, which allows them to appreciate the importance of what may otherwise seem like subtle differences.</a:t>
            </a:r>
          </a:p>
        </p:txBody>
      </p:sp>
    </p:spTree>
    <p:extLst>
      <p:ext uri="{BB962C8B-B14F-4D97-AF65-F5344CB8AC3E}">
        <p14:creationId xmlns:p14="http://schemas.microsoft.com/office/powerpoint/2010/main" val="543662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1 More Weird Animals You Never Knew Existed 22"/>
          <p:cNvPicPr>
            <a:picLocks noChangeAspect="1" noChangeArrowheads="1"/>
          </p:cNvPicPr>
          <p:nvPr/>
        </p:nvPicPr>
        <p:blipFill>
          <a:blip r:embed="rId2" cstate="print"/>
          <a:srcRect/>
          <a:stretch>
            <a:fillRect/>
          </a:stretch>
        </p:blipFill>
        <p:spPr bwMode="auto">
          <a:xfrm>
            <a:off x="1655708" y="2227810"/>
            <a:ext cx="5736832" cy="3776749"/>
          </a:xfrm>
          <a:prstGeom prst="rect">
            <a:avLst/>
          </a:prstGeom>
          <a:noFill/>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a:t>s</a:t>
            </a:r>
            <a:r>
              <a:rPr lang="en-US" sz="4800" dirty="0" smtClean="0"/>
              <a:t>ea pig</a:t>
            </a:r>
            <a:endParaRPr lang="en-US" sz="4800" dirty="0"/>
          </a:p>
        </p:txBody>
      </p:sp>
    </p:spTree>
    <p:extLst>
      <p:ext uri="{BB962C8B-B14F-4D97-AF65-F5344CB8AC3E}">
        <p14:creationId xmlns:p14="http://schemas.microsoft.com/office/powerpoint/2010/main" val="378549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philipschwarzphotography.files.wordpress.com/2011/08/monarch-caterpillar-11-8-_2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816" y="2358557"/>
            <a:ext cx="5231072" cy="3472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smtClean="0"/>
              <a:t>caterpillar</a:t>
            </a:r>
            <a:endParaRPr lang="en-US" sz="4800" dirty="0"/>
          </a:p>
        </p:txBody>
      </p:sp>
    </p:spTree>
    <p:extLst>
      <p:ext uri="{BB962C8B-B14F-4D97-AF65-F5344CB8AC3E}">
        <p14:creationId xmlns:p14="http://schemas.microsoft.com/office/powerpoint/2010/main" val="93650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estcontrol4london.co.uk/moth-pest-control-london-moths-fumigation_files/Moth-Pest-Control-London-Mot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73" y="1541694"/>
            <a:ext cx="7322355" cy="4576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smtClean="0"/>
              <a:t>moth</a:t>
            </a:r>
            <a:endParaRPr lang="en-US" sz="4800" dirty="0"/>
          </a:p>
        </p:txBody>
      </p:sp>
    </p:spTree>
    <p:extLst>
      <p:ext uri="{BB962C8B-B14F-4D97-AF65-F5344CB8AC3E}">
        <p14:creationId xmlns:p14="http://schemas.microsoft.com/office/powerpoint/2010/main" val="348937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ara.cat/societat/mosquit-principalment-cases-jardins-balcons_ARAIMA20130717_0154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38" y="1843314"/>
            <a:ext cx="6932610" cy="4484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82196" y="546601"/>
            <a:ext cx="2652895" cy="841541"/>
          </a:xfrm>
          <a:prstGeom prst="rect">
            <a:avLst/>
          </a:prstGeom>
          <a:noFill/>
        </p:spPr>
        <p:txBody>
          <a:bodyPr wrap="square" lIns="101881" tIns="50941" rIns="101881" bIns="50941" rtlCol="0">
            <a:spAutoFit/>
          </a:bodyPr>
          <a:lstStyle/>
          <a:p>
            <a:pPr algn="ctr"/>
            <a:r>
              <a:rPr lang="en-US" sz="4800" dirty="0" smtClean="0"/>
              <a:t>mosquito</a:t>
            </a:r>
            <a:endParaRPr lang="en-US" sz="4800" dirty="0"/>
          </a:p>
        </p:txBody>
      </p:sp>
    </p:spTree>
    <p:extLst>
      <p:ext uri="{BB962C8B-B14F-4D97-AF65-F5344CB8AC3E}">
        <p14:creationId xmlns:p14="http://schemas.microsoft.com/office/powerpoint/2010/main" val="425502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boredpanda.com/blog/wp-content/uuuploads/strange-animals-you-didnt-know/strange-animals-you-didnt-know-4-1.jpg"/>
          <p:cNvPicPr>
            <a:picLocks noChangeAspect="1" noChangeArrowheads="1"/>
          </p:cNvPicPr>
          <p:nvPr/>
        </p:nvPicPr>
        <p:blipFill>
          <a:blip r:embed="rId2" cstate="print"/>
          <a:srcRect/>
          <a:stretch>
            <a:fillRect/>
          </a:stretch>
        </p:blipFill>
        <p:spPr bwMode="auto">
          <a:xfrm>
            <a:off x="1676400" y="1981200"/>
            <a:ext cx="5762625" cy="4324351"/>
          </a:xfrm>
          <a:prstGeom prst="rect">
            <a:avLst/>
          </a:prstGeom>
          <a:noFill/>
        </p:spPr>
      </p:pic>
      <p:sp>
        <p:nvSpPr>
          <p:cNvPr id="3" name="TextBox 2"/>
          <p:cNvSpPr txBox="1"/>
          <p:nvPr/>
        </p:nvSpPr>
        <p:spPr>
          <a:xfrm>
            <a:off x="3544705" y="568372"/>
            <a:ext cx="2374069" cy="841541"/>
          </a:xfrm>
          <a:prstGeom prst="rect">
            <a:avLst/>
          </a:prstGeom>
          <a:noFill/>
        </p:spPr>
        <p:txBody>
          <a:bodyPr wrap="square" lIns="101881" tIns="50941" rIns="101881" bIns="50941" rtlCol="0">
            <a:spAutoFit/>
          </a:bodyPr>
          <a:lstStyle/>
          <a:p>
            <a:pPr algn="ctr"/>
            <a:r>
              <a:rPr lang="en-US" sz="4800" dirty="0" smtClean="0"/>
              <a:t>lamprey</a:t>
            </a:r>
            <a:endParaRPr lang="en-US" sz="4800" dirty="0"/>
          </a:p>
        </p:txBody>
      </p:sp>
    </p:spTree>
    <p:extLst>
      <p:ext uri="{BB962C8B-B14F-4D97-AF65-F5344CB8AC3E}">
        <p14:creationId xmlns:p14="http://schemas.microsoft.com/office/powerpoint/2010/main" val="168643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5677" y="568372"/>
            <a:ext cx="2374069" cy="841541"/>
          </a:xfrm>
          <a:prstGeom prst="rect">
            <a:avLst/>
          </a:prstGeom>
          <a:noFill/>
        </p:spPr>
        <p:txBody>
          <a:bodyPr wrap="square" lIns="101881" tIns="50941" rIns="101881" bIns="50941" rtlCol="0">
            <a:spAutoFit/>
          </a:bodyPr>
          <a:lstStyle/>
          <a:p>
            <a:pPr algn="ctr"/>
            <a:r>
              <a:rPr lang="en-US" sz="4800" dirty="0" smtClean="0"/>
              <a:t>jellyfish</a:t>
            </a:r>
            <a:endParaRPr lang="en-US" sz="4800" dirty="0"/>
          </a:p>
        </p:txBody>
      </p:sp>
      <p:pic>
        <p:nvPicPr>
          <p:cNvPr id="2050" name="Picture 2" descr="https://perryponders.files.wordpress.com/2015/06/20090907230522_jelly-fi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83" y="1775732"/>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470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mitchkoi.co.uk/koikeepingtips/wp-content/uploads/2014/09/koi-aquarium-fish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79"/>
          <a:stretch/>
        </p:blipFill>
        <p:spPr bwMode="auto">
          <a:xfrm>
            <a:off x="1637606" y="2373329"/>
            <a:ext cx="5777347" cy="35177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smtClean="0"/>
              <a:t>koi</a:t>
            </a:r>
            <a:endParaRPr lang="en-US" sz="4800" dirty="0"/>
          </a:p>
        </p:txBody>
      </p:sp>
    </p:spTree>
    <p:extLst>
      <p:ext uri="{BB962C8B-B14F-4D97-AF65-F5344CB8AC3E}">
        <p14:creationId xmlns:p14="http://schemas.microsoft.com/office/powerpoint/2010/main" val="591097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vignette4.wikia.nocookie.net/blue-abyss/images/9/91/Hammerhaed-shark.jpg/revision/latest?cb=20150707111056"/>
          <p:cNvPicPr>
            <a:picLocks noChangeAspect="1" noChangeArrowheads="1"/>
          </p:cNvPicPr>
          <p:nvPr/>
        </p:nvPicPr>
        <p:blipFill rotWithShape="1">
          <a:blip r:embed="rId2" cstate="print"/>
          <a:srcRect l="4102" t="13504" r="14400" b="7031"/>
          <a:stretch/>
        </p:blipFill>
        <p:spPr bwMode="auto">
          <a:xfrm>
            <a:off x="1737360" y="1945178"/>
            <a:ext cx="5860474" cy="4164676"/>
          </a:xfrm>
          <a:prstGeom prst="rect">
            <a:avLst/>
          </a:prstGeom>
          <a:noFill/>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smtClean="0"/>
              <a:t>shark</a:t>
            </a:r>
            <a:endParaRPr lang="en-US" sz="4800" dirty="0"/>
          </a:p>
        </p:txBody>
      </p:sp>
    </p:spTree>
    <p:extLst>
      <p:ext uri="{BB962C8B-B14F-4D97-AF65-F5344CB8AC3E}">
        <p14:creationId xmlns:p14="http://schemas.microsoft.com/office/powerpoint/2010/main" val="117613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1.gstatic.com/images?q=tbn:ANd9GcRjZcIzoW5ObmQx8VeMPXljhSF36l9tQy1v6FptGd55OLaDoM7i"/>
          <p:cNvPicPr>
            <a:picLocks noChangeAspect="1" noChangeArrowheads="1"/>
          </p:cNvPicPr>
          <p:nvPr/>
        </p:nvPicPr>
        <p:blipFill>
          <a:blip r:embed="rId2" cstate="print"/>
          <a:srcRect/>
          <a:stretch>
            <a:fillRect/>
          </a:stretch>
        </p:blipFill>
        <p:spPr bwMode="auto">
          <a:xfrm>
            <a:off x="940572" y="1535370"/>
            <a:ext cx="7249942" cy="4681431"/>
          </a:xfrm>
          <a:prstGeom prst="rect">
            <a:avLst/>
          </a:prstGeom>
          <a:noFill/>
        </p:spPr>
      </p:pic>
      <p:sp>
        <p:nvSpPr>
          <p:cNvPr id="4" name="TextBox 3"/>
          <p:cNvSpPr txBox="1"/>
          <p:nvPr/>
        </p:nvSpPr>
        <p:spPr>
          <a:xfrm>
            <a:off x="3515677" y="568372"/>
            <a:ext cx="2374069" cy="841541"/>
          </a:xfrm>
          <a:prstGeom prst="rect">
            <a:avLst/>
          </a:prstGeom>
          <a:noFill/>
        </p:spPr>
        <p:txBody>
          <a:bodyPr wrap="square" lIns="101881" tIns="50941" rIns="101881" bIns="50941" rtlCol="0">
            <a:spAutoFit/>
          </a:bodyPr>
          <a:lstStyle/>
          <a:p>
            <a:pPr algn="ctr"/>
            <a:r>
              <a:rPr lang="en-US" sz="4800" dirty="0" smtClean="0"/>
              <a:t>iguana</a:t>
            </a:r>
            <a:endParaRPr lang="en-US" sz="4800" dirty="0"/>
          </a:p>
        </p:txBody>
      </p:sp>
    </p:spTree>
    <p:extLst>
      <p:ext uri="{BB962C8B-B14F-4D97-AF65-F5344CB8AC3E}">
        <p14:creationId xmlns:p14="http://schemas.microsoft.com/office/powerpoint/2010/main" val="265933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iveanimalslist.com/birds/images/kiwis-birds-search-fo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635" y="1993902"/>
            <a:ext cx="7571413" cy="41524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4705" y="568372"/>
            <a:ext cx="2374069" cy="841541"/>
          </a:xfrm>
          <a:prstGeom prst="rect">
            <a:avLst/>
          </a:prstGeom>
          <a:noFill/>
        </p:spPr>
        <p:txBody>
          <a:bodyPr wrap="square" lIns="101881" tIns="50941" rIns="101881" bIns="50941" rtlCol="0">
            <a:spAutoFit/>
          </a:bodyPr>
          <a:lstStyle/>
          <a:p>
            <a:pPr algn="ctr"/>
            <a:r>
              <a:rPr lang="en-US" sz="4800" dirty="0" smtClean="0"/>
              <a:t>kiwi</a:t>
            </a:r>
            <a:endParaRPr lang="en-US" sz="4800" dirty="0"/>
          </a:p>
        </p:txBody>
      </p:sp>
    </p:spTree>
    <p:extLst>
      <p:ext uri="{BB962C8B-B14F-4D97-AF65-F5344CB8AC3E}">
        <p14:creationId xmlns:p14="http://schemas.microsoft.com/office/powerpoint/2010/main" val="193526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ganicsoiltechnology.com/wp-content/uploads/bean-bacteria-rhizob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43" y="3438891"/>
            <a:ext cx="4569456" cy="2284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cronaut.ch/wp-content/uploads/2012/12/%C2%A9-Micronaut-Bacteria-Rhizobium-54846.jpg"/>
          <p:cNvPicPr>
            <a:picLocks noChangeAspect="1" noChangeArrowheads="1"/>
          </p:cNvPicPr>
          <p:nvPr/>
        </p:nvPicPr>
        <p:blipFill rotWithShape="1">
          <a:blip r:embed="rId3">
            <a:extLst>
              <a:ext uri="{28A0092B-C50C-407E-A947-70E740481C1C}">
                <a14:useLocalDpi xmlns:a14="http://schemas.microsoft.com/office/drawing/2010/main" val="0"/>
              </a:ext>
            </a:extLst>
          </a:blip>
          <a:srcRect b="8768"/>
          <a:stretch/>
        </p:blipFill>
        <p:spPr bwMode="auto">
          <a:xfrm>
            <a:off x="5180937" y="1562734"/>
            <a:ext cx="3468461" cy="42191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66231" y="1122819"/>
            <a:ext cx="3007973" cy="1580204"/>
          </a:xfrm>
          <a:prstGeom prst="rect">
            <a:avLst/>
          </a:prstGeom>
          <a:noFill/>
        </p:spPr>
        <p:txBody>
          <a:bodyPr wrap="square" lIns="101881" tIns="50941" rIns="101881" bIns="50941" rtlCol="0">
            <a:spAutoFit/>
          </a:bodyPr>
          <a:lstStyle/>
          <a:p>
            <a:pPr algn="ctr"/>
            <a:r>
              <a:rPr lang="en-US" sz="4800" dirty="0" smtClean="0"/>
              <a:t>rhizobium</a:t>
            </a:r>
          </a:p>
          <a:p>
            <a:pPr algn="ctr"/>
            <a:r>
              <a:rPr lang="en-US" sz="4800" dirty="0" smtClean="0"/>
              <a:t>bacteria</a:t>
            </a:r>
            <a:endParaRPr lang="en-US" sz="4800" dirty="0"/>
          </a:p>
        </p:txBody>
      </p:sp>
    </p:spTree>
    <p:extLst>
      <p:ext uri="{BB962C8B-B14F-4D97-AF65-F5344CB8AC3E}">
        <p14:creationId xmlns:p14="http://schemas.microsoft.com/office/powerpoint/2010/main" val="316762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kids.nationalgeographic.com/content/dam/kids/photos/articles/Nature/A-G/bat-myths-silo.jpg.adapt.9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6516"/>
            <a:ext cx="9001125" cy="5057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6668" y="742548"/>
            <a:ext cx="4677290" cy="841541"/>
          </a:xfrm>
          <a:prstGeom prst="rect">
            <a:avLst/>
          </a:prstGeom>
          <a:noFill/>
        </p:spPr>
        <p:txBody>
          <a:bodyPr wrap="square" lIns="101881" tIns="50941" rIns="101881" bIns="50941" rtlCol="0">
            <a:spAutoFit/>
          </a:bodyPr>
          <a:lstStyle/>
          <a:p>
            <a:pPr algn="ctr"/>
            <a:r>
              <a:rPr lang="en-US" sz="4800" dirty="0" smtClean="0"/>
              <a:t>bat</a:t>
            </a:r>
            <a:endParaRPr lang="en-US" sz="4800" dirty="0"/>
          </a:p>
        </p:txBody>
      </p:sp>
    </p:spTree>
    <p:extLst>
      <p:ext uri="{BB962C8B-B14F-4D97-AF65-F5344CB8AC3E}">
        <p14:creationId xmlns:p14="http://schemas.microsoft.com/office/powerpoint/2010/main" val="108066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boredpanda.com/blog/wp-content/uuuploads/strange-animals-you-didnt-know/strange-animals-you-didnt-know-14.jpg"/>
          <p:cNvPicPr>
            <a:picLocks noChangeAspect="1" noChangeArrowheads="1"/>
          </p:cNvPicPr>
          <p:nvPr/>
        </p:nvPicPr>
        <p:blipFill>
          <a:blip r:embed="rId2" cstate="print"/>
          <a:srcRect/>
          <a:stretch>
            <a:fillRect/>
          </a:stretch>
        </p:blipFill>
        <p:spPr bwMode="auto">
          <a:xfrm>
            <a:off x="925136" y="2133600"/>
            <a:ext cx="7304464" cy="3609976"/>
          </a:xfrm>
          <a:prstGeom prst="rect">
            <a:avLst/>
          </a:prstGeom>
          <a:noFill/>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a:t>s</a:t>
            </a:r>
            <a:r>
              <a:rPr lang="en-US" sz="4800" dirty="0" smtClean="0"/>
              <a:t>tar-nosed mole</a:t>
            </a:r>
            <a:endParaRPr lang="en-US" sz="4800" dirty="0"/>
          </a:p>
        </p:txBody>
      </p:sp>
    </p:spTree>
    <p:extLst>
      <p:ext uri="{BB962C8B-B14F-4D97-AF65-F5344CB8AC3E}">
        <p14:creationId xmlns:p14="http://schemas.microsoft.com/office/powerpoint/2010/main" val="3102638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1/13/DuskyDolphin.jpg"/>
          <p:cNvPicPr>
            <a:picLocks noChangeAspect="1" noChangeArrowheads="1"/>
          </p:cNvPicPr>
          <p:nvPr/>
        </p:nvPicPr>
        <p:blipFill rotWithShape="1">
          <a:blip r:embed="rId2" cstate="print"/>
          <a:srcRect l="9081" r="8005" b="14179"/>
          <a:stretch/>
        </p:blipFill>
        <p:spPr bwMode="auto">
          <a:xfrm>
            <a:off x="1471353" y="1997211"/>
            <a:ext cx="6217920" cy="4079393"/>
          </a:xfrm>
          <a:prstGeom prst="rect">
            <a:avLst/>
          </a:prstGeom>
          <a:noFill/>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smtClean="0"/>
              <a:t>dolphin</a:t>
            </a:r>
            <a:endParaRPr lang="en-US" sz="4800" dirty="0"/>
          </a:p>
        </p:txBody>
      </p:sp>
    </p:spTree>
    <p:extLst>
      <p:ext uri="{BB962C8B-B14F-4D97-AF65-F5344CB8AC3E}">
        <p14:creationId xmlns:p14="http://schemas.microsoft.com/office/powerpoint/2010/main" val="421824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edicalecology.org/diseases/lyme/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27" y="1881114"/>
            <a:ext cx="4283422" cy="4393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138" y="822373"/>
            <a:ext cx="4677290" cy="841541"/>
          </a:xfrm>
          <a:prstGeom prst="rect">
            <a:avLst/>
          </a:prstGeom>
          <a:noFill/>
        </p:spPr>
        <p:txBody>
          <a:bodyPr wrap="square" lIns="101881" tIns="50941" rIns="101881" bIns="50941" rtlCol="0">
            <a:spAutoFit/>
          </a:bodyPr>
          <a:lstStyle/>
          <a:p>
            <a:pPr algn="ctr"/>
            <a:r>
              <a:rPr lang="en-US" sz="4800" dirty="0" smtClean="0"/>
              <a:t>spirochetes</a:t>
            </a:r>
            <a:endParaRPr lang="en-US" sz="4800" dirty="0"/>
          </a:p>
        </p:txBody>
      </p:sp>
    </p:spTree>
    <p:extLst>
      <p:ext uri="{BB962C8B-B14F-4D97-AF65-F5344CB8AC3E}">
        <p14:creationId xmlns:p14="http://schemas.microsoft.com/office/powerpoint/2010/main" val="84232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encrypted-tbn0.gstatic.com/images?q=tbn:ANd9GcSc74Y3bH1CgbCcHPkide6szuV77QDSES3JeADnlOKavGtxDSUG"/>
          <p:cNvPicPr>
            <a:picLocks noChangeAspect="1" noChangeArrowheads="1"/>
          </p:cNvPicPr>
          <p:nvPr/>
        </p:nvPicPr>
        <p:blipFill rotWithShape="1">
          <a:blip r:embed="rId2">
            <a:extLst>
              <a:ext uri="{28A0092B-C50C-407E-A947-70E740481C1C}">
                <a14:useLocalDpi xmlns:a14="http://schemas.microsoft.com/office/drawing/2010/main" val="0"/>
              </a:ext>
            </a:extLst>
          </a:blip>
          <a:srcRect b="14162"/>
          <a:stretch/>
        </p:blipFill>
        <p:spPr bwMode="auto">
          <a:xfrm>
            <a:off x="1683399" y="1956523"/>
            <a:ext cx="5788025" cy="44442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8766" y="822373"/>
            <a:ext cx="4677290" cy="841541"/>
          </a:xfrm>
          <a:prstGeom prst="rect">
            <a:avLst/>
          </a:prstGeom>
          <a:noFill/>
        </p:spPr>
        <p:txBody>
          <a:bodyPr wrap="square" lIns="101881" tIns="50941" rIns="101881" bIns="50941" rtlCol="0">
            <a:spAutoFit/>
          </a:bodyPr>
          <a:lstStyle/>
          <a:p>
            <a:pPr algn="ctr"/>
            <a:r>
              <a:rPr lang="en-US" sz="4800" dirty="0" err="1" smtClean="0"/>
              <a:t>oxytricha</a:t>
            </a:r>
            <a:endParaRPr lang="en-US" sz="4800" dirty="0"/>
          </a:p>
        </p:txBody>
      </p:sp>
    </p:spTree>
    <p:extLst>
      <p:ext uri="{BB962C8B-B14F-4D97-AF65-F5344CB8AC3E}">
        <p14:creationId xmlns:p14="http://schemas.microsoft.com/office/powerpoint/2010/main" val="22386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gac.ac.uk/uploads/images/Projects/yea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653" y="2379485"/>
            <a:ext cx="4090092" cy="2764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8766" y="655462"/>
            <a:ext cx="4677290" cy="841541"/>
          </a:xfrm>
          <a:prstGeom prst="rect">
            <a:avLst/>
          </a:prstGeom>
          <a:noFill/>
        </p:spPr>
        <p:txBody>
          <a:bodyPr wrap="square" lIns="101881" tIns="50941" rIns="101881" bIns="50941" rtlCol="0">
            <a:spAutoFit/>
          </a:bodyPr>
          <a:lstStyle/>
          <a:p>
            <a:pPr algn="ctr"/>
            <a:r>
              <a:rPr lang="en-US" sz="4800" dirty="0"/>
              <a:t>b</a:t>
            </a:r>
            <a:r>
              <a:rPr lang="en-US" sz="4800" dirty="0" smtClean="0"/>
              <a:t>udding yeast</a:t>
            </a:r>
            <a:endParaRPr lang="en-US" sz="4800" dirty="0"/>
          </a:p>
        </p:txBody>
      </p:sp>
      <p:pic>
        <p:nvPicPr>
          <p:cNvPr id="12292" name="Picture 4" descr="http://www.pmbio.icbm.de/mikrobiologischer-garten/pics/hefe_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530" y="2169621"/>
            <a:ext cx="3979670" cy="318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9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ucmp.berkeley.edu/fungi/basidio/mushrooms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99" y="1641429"/>
            <a:ext cx="7058024" cy="4730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8766" y="655462"/>
            <a:ext cx="4677290" cy="841541"/>
          </a:xfrm>
          <a:prstGeom prst="rect">
            <a:avLst/>
          </a:prstGeom>
          <a:noFill/>
        </p:spPr>
        <p:txBody>
          <a:bodyPr wrap="square" lIns="101881" tIns="50941" rIns="101881" bIns="50941" rtlCol="0">
            <a:spAutoFit/>
          </a:bodyPr>
          <a:lstStyle/>
          <a:p>
            <a:pPr algn="ctr"/>
            <a:r>
              <a:rPr lang="en-US" sz="4800" dirty="0" err="1" smtClean="0"/>
              <a:t>armillaria</a:t>
            </a:r>
            <a:endParaRPr lang="en-US" sz="4800" dirty="0"/>
          </a:p>
        </p:txBody>
      </p:sp>
    </p:spTree>
    <p:extLst>
      <p:ext uri="{BB962C8B-B14F-4D97-AF65-F5344CB8AC3E}">
        <p14:creationId xmlns:p14="http://schemas.microsoft.com/office/powerpoint/2010/main" val="225961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microbiologyonline.org.uk/themed/sgm/img/slideshows/3.1.4_fungi_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060" y="1915886"/>
            <a:ext cx="6397980" cy="42359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8766" y="655462"/>
            <a:ext cx="4677290" cy="841541"/>
          </a:xfrm>
          <a:prstGeom prst="rect">
            <a:avLst/>
          </a:prstGeom>
          <a:noFill/>
        </p:spPr>
        <p:txBody>
          <a:bodyPr wrap="square" lIns="101881" tIns="50941" rIns="101881" bIns="50941" rtlCol="0">
            <a:spAutoFit/>
          </a:bodyPr>
          <a:lstStyle/>
          <a:p>
            <a:pPr algn="ctr"/>
            <a:r>
              <a:rPr lang="en-US" sz="4800" dirty="0" smtClean="0"/>
              <a:t>mushroom</a:t>
            </a:r>
            <a:endParaRPr lang="en-US" sz="4800" dirty="0"/>
          </a:p>
        </p:txBody>
      </p:sp>
    </p:spTree>
    <p:extLst>
      <p:ext uri="{BB962C8B-B14F-4D97-AF65-F5344CB8AC3E}">
        <p14:creationId xmlns:p14="http://schemas.microsoft.com/office/powerpoint/2010/main" val="415807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fineartamerica.com/images-medium-large/26-diatom-sem-steve-gsch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4" y="1747489"/>
            <a:ext cx="4619626" cy="4486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8766" y="677233"/>
            <a:ext cx="4677290" cy="841541"/>
          </a:xfrm>
          <a:prstGeom prst="rect">
            <a:avLst/>
          </a:prstGeom>
          <a:noFill/>
        </p:spPr>
        <p:txBody>
          <a:bodyPr wrap="square" lIns="101881" tIns="50941" rIns="101881" bIns="50941" rtlCol="0">
            <a:spAutoFit/>
          </a:bodyPr>
          <a:lstStyle/>
          <a:p>
            <a:pPr algn="ctr"/>
            <a:r>
              <a:rPr lang="en-US" sz="4800" smtClean="0"/>
              <a:t>diatom</a:t>
            </a:r>
            <a:endParaRPr lang="en-US" sz="4800" dirty="0"/>
          </a:p>
        </p:txBody>
      </p:sp>
    </p:spTree>
    <p:extLst>
      <p:ext uri="{BB962C8B-B14F-4D97-AF65-F5344CB8AC3E}">
        <p14:creationId xmlns:p14="http://schemas.microsoft.com/office/powerpoint/2010/main" val="36502663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429</Words>
  <Application>Microsoft Office PowerPoint</Application>
  <PresentationFormat>On-screen Show (4:3)</PresentationFormat>
  <Paragraphs>43</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teresa</cp:lastModifiedBy>
  <cp:revision>15</cp:revision>
  <cp:lastPrinted>2016-05-27T04:58:31Z</cp:lastPrinted>
  <dcterms:created xsi:type="dcterms:W3CDTF">2016-05-27T03:00:57Z</dcterms:created>
  <dcterms:modified xsi:type="dcterms:W3CDTF">2016-05-28T16:04:52Z</dcterms:modified>
</cp:coreProperties>
</file>